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8" r:id="rId4"/>
    <p:sldId id="271" r:id="rId5"/>
    <p:sldId id="272" r:id="rId6"/>
    <p:sldId id="273" r:id="rId7"/>
  </p:sldIdLst>
  <p:sldSz cx="7556500" cy="106934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60"/>
  </p:normalViewPr>
  <p:slideViewPr>
    <p:cSldViewPr>
      <p:cViewPr varScale="1">
        <p:scale>
          <a:sx n="45" d="100"/>
          <a:sy n="45" d="100"/>
        </p:scale>
        <p:origin x="-2574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C8D2F-BBA7-4187-92A0-81DBDCD63078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5AA1D-EEF3-4F9C-80B1-2F77EF6379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303" cy="495074"/>
          </a:xfrm>
          <a:prstGeom prst="rect">
            <a:avLst/>
          </a:prstGeom>
        </p:spPr>
        <p:txBody>
          <a:bodyPr vert="horz" lIns="83176" tIns="41588" rIns="83176" bIns="4158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046" y="0"/>
            <a:ext cx="2919303" cy="495074"/>
          </a:xfrm>
          <a:prstGeom prst="rect">
            <a:avLst/>
          </a:prstGeom>
        </p:spPr>
        <p:txBody>
          <a:bodyPr vert="horz" lIns="83176" tIns="41588" rIns="83176" bIns="41588" rtlCol="0"/>
          <a:lstStyle>
            <a:lvl1pPr algn="r">
              <a:defRPr sz="1100"/>
            </a:lvl1pPr>
          </a:lstStyle>
          <a:p>
            <a:fld id="{BA4C6BEC-633E-4A05-8AFB-9D1B819082EF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176" tIns="41588" rIns="83176" bIns="4158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603"/>
            <a:ext cx="5388610" cy="3884422"/>
          </a:xfrm>
          <a:prstGeom prst="rect">
            <a:avLst/>
          </a:prstGeom>
        </p:spPr>
        <p:txBody>
          <a:bodyPr vert="horz" lIns="83176" tIns="41588" rIns="83176" bIns="4158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40"/>
            <a:ext cx="2919303" cy="495074"/>
          </a:xfrm>
          <a:prstGeom prst="rect">
            <a:avLst/>
          </a:prstGeom>
        </p:spPr>
        <p:txBody>
          <a:bodyPr vert="horz" lIns="83176" tIns="41588" rIns="83176" bIns="4158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046" y="9371240"/>
            <a:ext cx="2919303" cy="495074"/>
          </a:xfrm>
          <a:prstGeom prst="rect">
            <a:avLst/>
          </a:prstGeom>
        </p:spPr>
        <p:txBody>
          <a:bodyPr vert="horz" lIns="83176" tIns="41588" rIns="83176" bIns="41588" rtlCol="0" anchor="b"/>
          <a:lstStyle>
            <a:lvl1pPr algn="r">
              <a:defRPr sz="1100"/>
            </a:lvl1pPr>
          </a:lstStyle>
          <a:p>
            <a:fld id="{1AE7562B-EBA7-46BC-B930-7BD88314B5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37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7560564" cy="1069238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4300" y="534771"/>
            <a:ext cx="5594248" cy="901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8404" y="1913279"/>
            <a:ext cx="6774180" cy="4788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zo.gov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tausi\OneDrive\Рабочий стол\Анонс.png">
            <a:extLst>
              <a:ext uri="{FF2B5EF4-FFF2-40B4-BE49-F238E27FC236}">
                <a16:creationId xmlns:a16="http://schemas.microsoft.com/office/drawing/2014/main" xmlns="" id="{126C138E-F94B-41D1-A406-BC27C166B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78524" cy="1093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1384513" y="1328237"/>
            <a:ext cx="4919345" cy="7475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5080" indent="-38100" algn="ctr">
              <a:lnSpc>
                <a:spcPct val="110500"/>
              </a:lnSpc>
              <a:spcBef>
                <a:spcPts val="100"/>
              </a:spcBef>
            </a:pPr>
            <a:r>
              <a:rPr lang="ru-RU" sz="2200" b="1" spc="-10" dirty="0">
                <a:solidFill>
                  <a:srgbClr val="00B050"/>
                </a:solidFill>
                <a:latin typeface="Arial"/>
                <a:cs typeface="Arial"/>
              </a:rPr>
              <a:t>Кабардино-Балкарская</a:t>
            </a:r>
            <a:r>
              <a:rPr lang="ru-RU" sz="22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marL="50800" marR="5080" indent="-38100" algn="ctr">
              <a:lnSpc>
                <a:spcPct val="110500"/>
              </a:lnSpc>
              <a:spcBef>
                <a:spcPts val="100"/>
              </a:spcBef>
            </a:pPr>
            <a:r>
              <a:rPr lang="ru-RU" sz="2200" b="1" spc="-10" dirty="0">
                <a:solidFill>
                  <a:srgbClr val="00B050"/>
                </a:solidFill>
                <a:latin typeface="Arial"/>
                <a:cs typeface="Arial"/>
              </a:rPr>
              <a:t>Республика 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28634" y="2243908"/>
            <a:ext cx="5431101" cy="14039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75" algn="ctr">
              <a:lnSpc>
                <a:spcPct val="112500"/>
              </a:lnSpc>
              <a:spcBef>
                <a:spcPts val="100"/>
              </a:spcBef>
            </a:pPr>
            <a:r>
              <a:rPr sz="2000" i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</a:t>
            </a:r>
            <a:r>
              <a:rPr lang="ru-RU" sz="2000" i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 СВО И ЧЛЕНАМ ИХ СЕМЕЙ О ЛЬГОТАХ, МЕРАХ СОЦИАЛЬНОЙ ПОДДЕРЖКИ</a:t>
            </a:r>
            <a:endParaRPr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7885" y="9307922"/>
            <a:ext cx="7607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600" b="1" dirty="0">
                <a:latin typeface="Microsoft Sans Serif"/>
                <a:cs typeface="Microsoft Sans Serif"/>
              </a:rPr>
              <a:t>2024</a:t>
            </a:r>
            <a:endParaRPr sz="2600" b="1" dirty="0">
              <a:latin typeface="Microsoft Sans Serif"/>
              <a:cs typeface="Microsoft Sans Serif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6F18D85-E157-4139-89FB-71158CA0B6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1514" y="4468922"/>
            <a:ext cx="5431101" cy="4343161"/>
          </a:xfrm>
          <a:prstGeom prst="rect">
            <a:avLst/>
          </a:prstGeom>
        </p:spPr>
      </p:pic>
      <p:pic>
        <p:nvPicPr>
          <p:cNvPr id="11" name="Picture 3" descr="D:\Фонд\логотип1.png">
            <a:extLst>
              <a:ext uri="{FF2B5EF4-FFF2-40B4-BE49-F238E27FC236}">
                <a16:creationId xmlns:a16="http://schemas.microsoft.com/office/drawing/2014/main" xmlns="" id="{2C0BD7E1-D7D6-4A44-AEFE-A3CEB006F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8450" y="290077"/>
            <a:ext cx="1865966" cy="1366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604" name="Picture 4" descr="Picture backgrou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7851" y="393700"/>
            <a:ext cx="14478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C:\Users\tausi\OneDrive\Рабочий стол\Анонс.png">
            <a:extLst>
              <a:ext uri="{FF2B5EF4-FFF2-40B4-BE49-F238E27FC236}">
                <a16:creationId xmlns:a16="http://schemas.microsoft.com/office/drawing/2014/main" xmlns="" id="{54522675-A99C-47DE-9326-E2B8C3364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97872" cy="1096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ject 22">
            <a:extLst>
              <a:ext uri="{FF2B5EF4-FFF2-40B4-BE49-F238E27FC236}">
                <a16:creationId xmlns:a16="http://schemas.microsoft.com/office/drawing/2014/main" xmlns="" id="{2918E534-3A53-4B48-B26C-D6177B26C993}"/>
              </a:ext>
            </a:extLst>
          </p:cNvPr>
          <p:cNvSpPr/>
          <p:nvPr/>
        </p:nvSpPr>
        <p:spPr>
          <a:xfrm>
            <a:off x="922420" y="564258"/>
            <a:ext cx="5835293" cy="2115442"/>
          </a:xfrm>
          <a:custGeom>
            <a:avLst/>
            <a:gdLst/>
            <a:ahLst/>
            <a:cxnLst/>
            <a:rect l="l" t="t" r="r" b="b"/>
            <a:pathLst>
              <a:path w="7099934" h="1908175">
                <a:moveTo>
                  <a:pt x="318033" y="0"/>
                </a:moveTo>
                <a:lnTo>
                  <a:pt x="271040" y="3447"/>
                </a:lnTo>
                <a:lnTo>
                  <a:pt x="226187" y="13463"/>
                </a:lnTo>
                <a:lnTo>
                  <a:pt x="183965" y="29554"/>
                </a:lnTo>
                <a:lnTo>
                  <a:pt x="144868" y="51230"/>
                </a:lnTo>
                <a:lnTo>
                  <a:pt x="109386" y="77998"/>
                </a:lnTo>
                <a:lnTo>
                  <a:pt x="78013" y="109367"/>
                </a:lnTo>
                <a:lnTo>
                  <a:pt x="51241" y="144844"/>
                </a:lnTo>
                <a:lnTo>
                  <a:pt x="29561" y="183939"/>
                </a:lnTo>
                <a:lnTo>
                  <a:pt x="13466" y="226159"/>
                </a:lnTo>
                <a:lnTo>
                  <a:pt x="3448" y="271012"/>
                </a:lnTo>
                <a:lnTo>
                  <a:pt x="0" y="318007"/>
                </a:lnTo>
                <a:lnTo>
                  <a:pt x="0" y="1590166"/>
                </a:lnTo>
                <a:lnTo>
                  <a:pt x="3448" y="1637162"/>
                </a:lnTo>
                <a:lnTo>
                  <a:pt x="13466" y="1682015"/>
                </a:lnTo>
                <a:lnTo>
                  <a:pt x="29561" y="1724235"/>
                </a:lnTo>
                <a:lnTo>
                  <a:pt x="51241" y="1763330"/>
                </a:lnTo>
                <a:lnTo>
                  <a:pt x="78013" y="1798807"/>
                </a:lnTo>
                <a:lnTo>
                  <a:pt x="109386" y="1830176"/>
                </a:lnTo>
                <a:lnTo>
                  <a:pt x="144868" y="1856944"/>
                </a:lnTo>
                <a:lnTo>
                  <a:pt x="183965" y="1878620"/>
                </a:lnTo>
                <a:lnTo>
                  <a:pt x="226187" y="1894711"/>
                </a:lnTo>
                <a:lnTo>
                  <a:pt x="271040" y="1904727"/>
                </a:lnTo>
                <a:lnTo>
                  <a:pt x="318033" y="1908175"/>
                </a:lnTo>
                <a:lnTo>
                  <a:pt x="6781927" y="1908175"/>
                </a:lnTo>
                <a:lnTo>
                  <a:pt x="6828922" y="1904727"/>
                </a:lnTo>
                <a:lnTo>
                  <a:pt x="6873775" y="1894711"/>
                </a:lnTo>
                <a:lnTo>
                  <a:pt x="6915995" y="1878620"/>
                </a:lnTo>
                <a:lnTo>
                  <a:pt x="6955090" y="1856944"/>
                </a:lnTo>
                <a:lnTo>
                  <a:pt x="6990567" y="1830176"/>
                </a:lnTo>
                <a:lnTo>
                  <a:pt x="7021936" y="1798807"/>
                </a:lnTo>
                <a:lnTo>
                  <a:pt x="7048704" y="1763330"/>
                </a:lnTo>
                <a:lnTo>
                  <a:pt x="7070380" y="1724235"/>
                </a:lnTo>
                <a:lnTo>
                  <a:pt x="7086471" y="1682015"/>
                </a:lnTo>
                <a:lnTo>
                  <a:pt x="7096487" y="1637162"/>
                </a:lnTo>
                <a:lnTo>
                  <a:pt x="7099935" y="1590166"/>
                </a:lnTo>
                <a:lnTo>
                  <a:pt x="7099935" y="318007"/>
                </a:lnTo>
                <a:lnTo>
                  <a:pt x="7096487" y="271012"/>
                </a:lnTo>
                <a:lnTo>
                  <a:pt x="7086471" y="226159"/>
                </a:lnTo>
                <a:lnTo>
                  <a:pt x="7070380" y="183939"/>
                </a:lnTo>
                <a:lnTo>
                  <a:pt x="7048704" y="144844"/>
                </a:lnTo>
                <a:lnTo>
                  <a:pt x="7021936" y="109367"/>
                </a:lnTo>
                <a:lnTo>
                  <a:pt x="6990567" y="77998"/>
                </a:lnTo>
                <a:lnTo>
                  <a:pt x="6955090" y="51230"/>
                </a:lnTo>
                <a:lnTo>
                  <a:pt x="6915995" y="29554"/>
                </a:lnTo>
                <a:lnTo>
                  <a:pt x="6873775" y="13463"/>
                </a:lnTo>
                <a:lnTo>
                  <a:pt x="6828922" y="3447"/>
                </a:lnTo>
                <a:lnTo>
                  <a:pt x="6781927" y="0"/>
                </a:lnTo>
                <a:lnTo>
                  <a:pt x="318033" y="0"/>
                </a:lnTo>
                <a:close/>
              </a:path>
            </a:pathLst>
          </a:custGeom>
          <a:ln w="12700">
            <a:solidFill>
              <a:srgbClr val="F9BE8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CC2B6B8-3514-428A-960C-085409C93ABB}"/>
              </a:ext>
            </a:extLst>
          </p:cNvPr>
          <p:cNvSpPr txBox="1"/>
          <p:nvPr/>
        </p:nvSpPr>
        <p:spPr>
          <a:xfrm>
            <a:off x="1111250" y="578525"/>
            <a:ext cx="56464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/>
              <a:t>  </a:t>
            </a:r>
            <a:r>
              <a:rPr lang="ru-RU" sz="2000" b="1" dirty="0"/>
              <a:t>Социальная помощь и меры социальной поддержки в Кабардино-Балкарской Республике предоставляются следующим категориям граждан:</a:t>
            </a:r>
            <a:endParaRPr lang="ru-RU" sz="2000" b="1" dirty="0"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EFC0310D-6461-4619-B8E3-DA8041F65CCE}"/>
              </a:ext>
            </a:extLst>
          </p:cNvPr>
          <p:cNvSpPr txBox="1"/>
          <p:nvPr/>
        </p:nvSpPr>
        <p:spPr>
          <a:xfrm>
            <a:off x="654050" y="3060700"/>
            <a:ext cx="6474809" cy="6183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</a:pPr>
            <a:endParaRPr lang="ru-RU" dirty="0">
              <a:latin typeface="Times New Roman" pitchFamily="18" charset="0"/>
              <a:ea typeface="Inter Tight" pitchFamily="2" charset="0"/>
              <a:cs typeface="Times New Roman" pitchFamily="18" charset="0"/>
            </a:endParaRPr>
          </a:p>
          <a:p>
            <a:pPr algn="just">
              <a:lnSpc>
                <a:spcPts val="1900"/>
              </a:lnSpc>
            </a:pPr>
            <a:r>
              <a:rPr lang="ru-RU" dirty="0">
                <a:latin typeface="Times New Roman" pitchFamily="18" charset="0"/>
                <a:ea typeface="Inter Tight" pitchFamily="2" charset="0"/>
                <a:cs typeface="Times New Roman" pitchFamily="18" charset="0"/>
              </a:rPr>
              <a:t>Действующие участники специальной военной операции, находящиеся в зоне проведения СВО, и члены их семей.</a:t>
            </a:r>
          </a:p>
          <a:p>
            <a:pPr algn="just">
              <a:lnSpc>
                <a:spcPts val="1900"/>
              </a:lnSpc>
            </a:pPr>
            <a:endParaRPr lang="ru-RU" dirty="0">
              <a:latin typeface="Times New Roman" pitchFamily="18" charset="0"/>
              <a:ea typeface="Inter Tight" pitchFamily="2" charset="0"/>
              <a:cs typeface="Times New Roman" pitchFamily="18" charset="0"/>
            </a:endParaRPr>
          </a:p>
          <a:p>
            <a:pPr algn="just">
              <a:lnSpc>
                <a:spcPts val="1900"/>
              </a:lnSpc>
            </a:pPr>
            <a:r>
              <a:rPr lang="ru-RU" dirty="0">
                <a:latin typeface="Times New Roman" pitchFamily="18" charset="0"/>
                <a:ea typeface="Inter Tight" pitchFamily="2" charset="0"/>
                <a:cs typeface="Times New Roman" pitchFamily="18" charset="0"/>
              </a:rPr>
              <a:t>Ветераны боевых действий, принимавшие участие (содействовавшие выполнению задач) в специальной военной операции на территории ДНР, ЛНР и Украины с 24 февраля 2022 г., на территориях Запорожской  и Херсонской областей с 30 сентября 2022 г., уволенные с военной службы (службы, работы).</a:t>
            </a:r>
          </a:p>
          <a:p>
            <a:pPr algn="just">
              <a:lnSpc>
                <a:spcPts val="1900"/>
              </a:lnSpc>
            </a:pPr>
            <a:endParaRPr lang="ru-RU" dirty="0">
              <a:latin typeface="Times New Roman" pitchFamily="18" charset="0"/>
              <a:ea typeface="Inter Tight" pitchFamily="2" charset="0"/>
              <a:cs typeface="Times New Roman" pitchFamily="18" charset="0"/>
            </a:endParaRPr>
          </a:p>
          <a:p>
            <a:pPr algn="just">
              <a:lnSpc>
                <a:spcPts val="1900"/>
              </a:lnSpc>
            </a:pPr>
            <a:r>
              <a:rPr lang="ru-RU" dirty="0">
                <a:latin typeface="Times New Roman" pitchFamily="18" charset="0"/>
                <a:ea typeface="Inter Tight" pitchFamily="2" charset="0"/>
                <a:cs typeface="Times New Roman" pitchFamily="18" charset="0"/>
              </a:rPr>
              <a:t>Лица, принимавшие в соответствии с  решениями органов публичной власти ДНР, ЛНР участие в боевых действиях в составе Вооруженных Сил ДНР, Народной милиции ЛНР, воинских формирований и органов ДНР и ЛНР начиная с 11 мая 2014 г.</a:t>
            </a:r>
          </a:p>
          <a:p>
            <a:pPr algn="just">
              <a:lnSpc>
                <a:spcPts val="1900"/>
              </a:lnSpc>
            </a:pPr>
            <a:endParaRPr lang="ru-RU" dirty="0">
              <a:latin typeface="Times New Roman" pitchFamily="18" charset="0"/>
              <a:ea typeface="Inter Tight" pitchFamily="2" charset="0"/>
              <a:cs typeface="Times New Roman" pitchFamily="18" charset="0"/>
            </a:endParaRPr>
          </a:p>
          <a:p>
            <a:pPr algn="just">
              <a:lnSpc>
                <a:spcPts val="1900"/>
              </a:lnSpc>
            </a:pPr>
            <a:r>
              <a:rPr lang="ru-RU" dirty="0">
                <a:latin typeface="Times New Roman" pitchFamily="18" charset="0"/>
                <a:ea typeface="Inter Tight" pitchFamily="2" charset="0"/>
                <a:cs typeface="Times New Roman" pitchFamily="18" charset="0"/>
              </a:rPr>
              <a:t>Члены семей лиц, погибших (умерших) при выполнении задач в ходе специальной военной операции (боевых действий). </a:t>
            </a:r>
          </a:p>
          <a:p>
            <a:pPr algn="just">
              <a:lnSpc>
                <a:spcPts val="1900"/>
              </a:lnSpc>
            </a:pPr>
            <a:endParaRPr lang="ru-RU" dirty="0">
              <a:latin typeface="Times New Roman" pitchFamily="18" charset="0"/>
              <a:ea typeface="Inter Tight" pitchFamily="2" charset="0"/>
              <a:cs typeface="Times New Roman" pitchFamily="18" charset="0"/>
            </a:endParaRPr>
          </a:p>
          <a:p>
            <a:pPr algn="just">
              <a:lnSpc>
                <a:spcPts val="1900"/>
              </a:lnSpc>
            </a:pPr>
            <a:r>
              <a:rPr lang="ru-RU" dirty="0">
                <a:latin typeface="Times New Roman" pitchFamily="18" charset="0"/>
                <a:ea typeface="Inter Tight" pitchFamily="2" charset="0"/>
                <a:cs typeface="Times New Roman" pitchFamily="18" charset="0"/>
              </a:rPr>
              <a:t>Члены семей лиц, умерших после увольнения с военной службы (службы, работы), если смерть таких лиц наступила вследствие увечья (ранения,  травмы, контузии) или заболевания, полученных ими при выполнении задач в ходе специальной военной операции (боевых действий).</a:t>
            </a:r>
          </a:p>
        </p:txBody>
      </p:sp>
      <p:pic>
        <p:nvPicPr>
          <p:cNvPr id="29" name="Picture 7">
            <a:extLst>
              <a:ext uri="{FF2B5EF4-FFF2-40B4-BE49-F238E27FC236}">
                <a16:creationId xmlns:a16="http://schemas.microsoft.com/office/drawing/2014/main" xmlns="" id="{04FACADE-CD59-407D-B100-C9FF142A1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" y="7251700"/>
            <a:ext cx="227395" cy="2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7">
            <a:extLst>
              <a:ext uri="{FF2B5EF4-FFF2-40B4-BE49-F238E27FC236}">
                <a16:creationId xmlns:a16="http://schemas.microsoft.com/office/drawing/2014/main" xmlns="" id="{17C246DD-7F13-482D-AC1A-F7111E53F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" y="3365500"/>
            <a:ext cx="200025" cy="186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7">
            <a:extLst>
              <a:ext uri="{FF2B5EF4-FFF2-40B4-BE49-F238E27FC236}">
                <a16:creationId xmlns:a16="http://schemas.microsoft.com/office/drawing/2014/main" xmlns="" id="{EB35383E-8961-4054-BC66-60887D4AB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" y="4051300"/>
            <a:ext cx="200025" cy="186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7">
            <a:extLst>
              <a:ext uri="{FF2B5EF4-FFF2-40B4-BE49-F238E27FC236}">
                <a16:creationId xmlns:a16="http://schemas.microsoft.com/office/drawing/2014/main" xmlns="" id="{546CF4B9-E036-4E68-AE09-982B9DB7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" y="5803900"/>
            <a:ext cx="200025" cy="186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xmlns="" id="{17C246DD-7F13-482D-AC1A-F7111E53F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650" y="7937500"/>
            <a:ext cx="200025" cy="186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tausi\OneDrive\Рабочий стол\Анонс.png">
            <a:extLst>
              <a:ext uri="{FF2B5EF4-FFF2-40B4-BE49-F238E27FC236}">
                <a16:creationId xmlns:a16="http://schemas.microsoft.com/office/drawing/2014/main" xmlns="" id="{74CABB05-B19E-4D5C-819F-8B6E174F8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38790"/>
            <a:ext cx="7578524" cy="1093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D002628-9345-4D1D-B420-6E673C465D95}"/>
              </a:ext>
            </a:extLst>
          </p:cNvPr>
          <p:cNvSpPr txBox="1"/>
          <p:nvPr/>
        </p:nvSpPr>
        <p:spPr>
          <a:xfrm>
            <a:off x="684939" y="1086616"/>
            <a:ext cx="615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654050" y="774700"/>
            <a:ext cx="6400800" cy="8479988"/>
          </a:xfrm>
        </p:spPr>
        <p:txBody>
          <a:bodyPr/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Гражданам, участвующим в специальной военной операции, и членам их семей в Кабардино-Балкарской Республике установлены следующие меры социальной поддержки: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военнослужащим, призванным военным комиссариатом Кабардино-Балкарской Республики на военную службу в соответствии с Указом Президента Российской Федерации от 21 сентября 2022 года N 647 "Об объявлении частичной мобилизации в Российской Федерации", предоставляется ежемесячная денежная выплата в размере 25 тыс. рублей;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военнослужащим, заключившим контракт с Министерством обороны Российской Федерации, предоставляется единовременная региональная выплата в размере 805 тыс. рублей;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военнослужащим, а также лицам, участвующим в добровольческих формированиях, получившим увечье (контузию, травму, ранение) при выполнении специальных задач в ходе проведения специальной военной операции, являющимся гражданами Российской Федерации, постоянно проживающими на территории Кабардино-Балкарской Республики либо зарегистрированными на территории Кабардино-Балкарской Республики, предоставляется единовременная материальная помощь в размере от 100 тыс. до 300 тыс. рублей в зависимости от тяжести увечья;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членам семей военнослужащих, погибших в результате участия в специальной военной операции, предоставляется единовременная материальная помощь в размере одного миллиона рублей.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7">
            <a:extLst>
              <a:ext uri="{FF2B5EF4-FFF2-40B4-BE49-F238E27FC236}">
                <a16:creationId xmlns:a16="http://schemas.microsoft.com/office/drawing/2014/main" xmlns="" id="{04FACADE-CD59-407D-B100-C9FF142A1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" y="774700"/>
            <a:ext cx="227395" cy="2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>
            <a:extLst>
              <a:ext uri="{FF2B5EF4-FFF2-40B4-BE49-F238E27FC236}">
                <a16:creationId xmlns:a16="http://schemas.microsoft.com/office/drawing/2014/main" xmlns="" id="{04FACADE-CD59-407D-B100-C9FF142A1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0" y="1917700"/>
            <a:ext cx="227395" cy="2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7">
            <a:extLst>
              <a:ext uri="{FF2B5EF4-FFF2-40B4-BE49-F238E27FC236}">
                <a16:creationId xmlns:a16="http://schemas.microsoft.com/office/drawing/2014/main" xmlns="" id="{04FACADE-CD59-407D-B100-C9FF142A1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" y="3822700"/>
            <a:ext cx="227395" cy="2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7">
            <a:extLst>
              <a:ext uri="{FF2B5EF4-FFF2-40B4-BE49-F238E27FC236}">
                <a16:creationId xmlns:a16="http://schemas.microsoft.com/office/drawing/2014/main" xmlns="" id="{04FACADE-CD59-407D-B100-C9FF142A1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" y="5194300"/>
            <a:ext cx="227395" cy="2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>
            <a:extLst>
              <a:ext uri="{FF2B5EF4-FFF2-40B4-BE49-F238E27FC236}">
                <a16:creationId xmlns:a16="http://schemas.microsoft.com/office/drawing/2014/main" xmlns="" id="{04FACADE-CD59-407D-B100-C9FF142A1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" y="8242300"/>
            <a:ext cx="227395" cy="2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9769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tausi\OneDrive\Рабочий стол\Анонс.png">
            <a:extLst>
              <a:ext uri="{FF2B5EF4-FFF2-40B4-BE49-F238E27FC236}">
                <a16:creationId xmlns:a16="http://schemas.microsoft.com/office/drawing/2014/main" xmlns="" id="{74CABB05-B19E-4D5C-819F-8B6E174F8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2024" y="-238790"/>
            <a:ext cx="7578524" cy="1093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D002628-9345-4D1D-B420-6E673C465D95}"/>
              </a:ext>
            </a:extLst>
          </p:cNvPr>
          <p:cNvSpPr txBox="1"/>
          <p:nvPr/>
        </p:nvSpPr>
        <p:spPr>
          <a:xfrm>
            <a:off x="684939" y="1086616"/>
            <a:ext cx="615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501650" y="698500"/>
            <a:ext cx="6553200" cy="8586966"/>
          </a:xfrm>
        </p:spPr>
        <p:txBody>
          <a:bodyPr/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основании Указа Главы Кабардино-Балкарской Республики от 7 декабря 2022 года N 132-УГ "О внесении изменений в Указ Главы Кабардино-Балкарской Республики от 24 сентября 2022 года N 92-УГ "О дополнительных мерах социальной поддержки военнослужащих, иных категорий лиц и членов их семей" доходы военнослужащих, мобилизованных в связи с проведением специальной военной операции, не учитываются при расчете среднедушевого дохода их семей при обращении за назначением республиканских мер социальной поддержки, предоставляемых с применением критериев нуждаемости.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Указом Главы Кабардино-Балкарской Республики от 6 декабря 2022 года N 128-УГ утвержден Порядок освобождения граждан Российской Федерации, заключивших контракт о прохождении военной службы в связи с призывом на военную службу по мобилизации в Вооруженные Силы Российской Федерации, и членов их семей от начисления пеней в случае несвоевременного и (или) неполного внесения ими платы за жилое помещение и коммунальные услуги, взноса на капитальный ремонт общего имущества в многоквартирном доме, установленных жилищным законодательством Российской Федерации.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Лицам, участвующим в специальной военной операции, и членам их семей меры социальной поддержки оказываются в первоочередном порядке. За каждой из указанных семей закреплены социальные работники и специалисты комплексных центров социального обслуживания соответствующего населенного пункта. 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Оказывается психологическая помощь, консультирование по юридическим вопросам и социальное сопровождение семей.</a:t>
            </a:r>
          </a:p>
        </p:txBody>
      </p:sp>
    </p:spTree>
    <p:extLst>
      <p:ext uri="{BB962C8B-B14F-4D97-AF65-F5344CB8AC3E}">
        <p14:creationId xmlns:p14="http://schemas.microsoft.com/office/powerpoint/2010/main" xmlns="" val="109769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tausi\OneDrive\Рабочий стол\Анонс.png">
            <a:extLst>
              <a:ext uri="{FF2B5EF4-FFF2-40B4-BE49-F238E27FC236}">
                <a16:creationId xmlns:a16="http://schemas.microsoft.com/office/drawing/2014/main" xmlns="" id="{74CABB05-B19E-4D5C-819F-8B6E174F8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2024" y="0"/>
            <a:ext cx="7578524" cy="1093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D002628-9345-4D1D-B420-6E673C465D95}"/>
              </a:ext>
            </a:extLst>
          </p:cNvPr>
          <p:cNvSpPr txBox="1"/>
          <p:nvPr/>
        </p:nvSpPr>
        <p:spPr>
          <a:xfrm>
            <a:off x="684939" y="1086616"/>
            <a:ext cx="615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425450" y="850900"/>
            <a:ext cx="6553200" cy="8763000"/>
          </a:xfrm>
        </p:spPr>
        <p:txBody>
          <a:bodyPr/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соответствии с Указом Главы Кабардино-Балкарской Республики от 26 октября 2023 года N 105-УГ осуществляются меры по организации на территории Кабардино-Балкарской Республики санаторно-курортного лечения лиц из числа ветеранов боевых действий и членов семей погибших (умерших) участников специальной военной операции.</a:t>
            </a: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Законом Кабардино-Балкарской Республики от 4 апреля 2024 года N 6-РЗ "О внесении изменения в статью 6 Закона Кабардино-Балкарской Республики "О дополнительных гарантиях по социальной поддержке детей-сирот и детей, оставшихся без попечения родителей, в Кабардино-Балкарской Республике" установлена дополнительная мера государственной поддержки членов семьи участников специальной военной операции, предусматривающая предоставление членам семьи умершего (объявленного судом умершим) участника специальной военной операции из числа детей-сирот и детей, оставшихся без попечения родителей, права на положенное ему жилое помещение.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769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tausi\OneDrive\Рабочий стол\Анонс.png">
            <a:extLst>
              <a:ext uri="{FF2B5EF4-FFF2-40B4-BE49-F238E27FC236}">
                <a16:creationId xmlns:a16="http://schemas.microsoft.com/office/drawing/2014/main" xmlns="" id="{74CABB05-B19E-4D5C-819F-8B6E174F8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78524" cy="1093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D002628-9345-4D1D-B420-6E673C465D95}"/>
              </a:ext>
            </a:extLst>
          </p:cNvPr>
          <p:cNvSpPr txBox="1"/>
          <p:nvPr/>
        </p:nvSpPr>
        <p:spPr>
          <a:xfrm>
            <a:off x="684939" y="1086616"/>
            <a:ext cx="615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501650" y="3289300"/>
            <a:ext cx="6553200" cy="5539978"/>
          </a:xfrm>
        </p:spPr>
        <p:txBody>
          <a:bodyPr/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Филиал фонда Защитники Отечества в Нальчике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Информация о филиале: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Полное наименование: Филиал государственного фонда поддержки участников специальной военной операции «Защитники Отечества» по Республике Кабардино-Балкария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Адрес фонда в Нальчике: Кабардино-Балкарская Республика, г. Нальчик, ул. Кабардинская, д. 160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Режим работы: ежедневно с 09:00 до 18:00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Руководитель филиала: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Дадов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Муаед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Алиевич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Контактный телефон: 117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1), +7 (988) 928-95-34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Сайт: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3"/>
              </a:rPr>
              <a:t>www.fzo.gov.ru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8" name="Picture 2" descr="https://avatars.mds.yandex.net/i?id=5117610b614c34154d1ebbd12fac510402d32433-10697157-images-thumbs&amp;n=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7850" y="469900"/>
            <a:ext cx="6324599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97692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9393</TotalTime>
  <Words>265</Words>
  <Application>Microsoft Office PowerPoint</Application>
  <PresentationFormat>Произвольный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ПАМЯТКА  УЧАСТНИКАМ СВО И ЧЛЕНАМ ИХ СЕМЕЙ О ЛЬГОТАХ, МЕРАХ СОЦИАЛЬНОЙ ПОДДЕРЖКИ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УЧАСТНИКАМ СВО И  ЧЛЕНАМ ИХ СЕМЕЙ О ЛЬГОТАХ,  МЕРАХ СОЦИАЛЬНОЙ ПОДДЕРЖКИ</dc:title>
  <dc:creator>ПДн 11</dc:creator>
  <cp:lastModifiedBy>Валентина</cp:lastModifiedBy>
  <cp:revision>226</cp:revision>
  <cp:lastPrinted>2024-03-22T12:16:51Z</cp:lastPrinted>
  <dcterms:created xsi:type="dcterms:W3CDTF">2024-02-26T14:33:47Z</dcterms:created>
  <dcterms:modified xsi:type="dcterms:W3CDTF">2024-12-06T10:56:22Z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2023-04-17T00:00:00Z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2024-02-26T00:00:00Z</vt:filetime>
  </property>
</Properties>
</file>